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0"/>
  </p:notesMasterIdLst>
  <p:sldIdLst>
    <p:sldId id="304" r:id="rId2"/>
    <p:sldId id="293" r:id="rId3"/>
    <p:sldId id="277" r:id="rId4"/>
    <p:sldId id="291" r:id="rId5"/>
    <p:sldId id="280" r:id="rId6"/>
    <p:sldId id="281" r:id="rId7"/>
    <p:sldId id="282" r:id="rId8"/>
    <p:sldId id="284" r:id="rId9"/>
    <p:sldId id="295" r:id="rId10"/>
    <p:sldId id="305" r:id="rId11"/>
    <p:sldId id="296" r:id="rId12"/>
    <p:sldId id="297" r:id="rId13"/>
    <p:sldId id="300" r:id="rId14"/>
    <p:sldId id="299" r:id="rId15"/>
    <p:sldId id="298" r:id="rId16"/>
    <p:sldId id="302" r:id="rId17"/>
    <p:sldId id="306" r:id="rId18"/>
    <p:sldId id="30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71268" autoAdjust="0"/>
  </p:normalViewPr>
  <p:slideViewPr>
    <p:cSldViewPr snapToGrid="0" snapToObjects="1">
      <p:cViewPr varScale="1">
        <p:scale>
          <a:sx n="86" d="100"/>
          <a:sy n="86" d="100"/>
        </p:scale>
        <p:origin x="2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biorxiv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riojournal.com/" TargetMode="External"/><Relationship Id="rId4" Type="http://schemas.openxmlformats.org/officeDocument/2006/relationships/hyperlink" Target="https://doaj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" TargetMode="External"/><Relationship Id="rId3" Type="http://schemas.openxmlformats.org/officeDocument/2006/relationships/hyperlink" Target="https://www.ebi.ac.uk/services" TargetMode="External"/><Relationship Id="rId7" Type="http://schemas.openxmlformats.org/officeDocument/2006/relationships/hyperlink" Target="https://gitlab.com" TargetMode="External"/><Relationship Id="rId2" Type="http://schemas.openxmlformats.org/officeDocument/2006/relationships/hyperlink" Target="http://www.re3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figshare.co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zenodo.org/" TargetMode="Externa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penaccess.cam.ac.uk/" TargetMode="Externa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reativecommons.org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opensource.org/licen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choosealicense.com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s.ch.cam.ac.uk/pmr/2011/08/01/why-you-need-a-data-management-plan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550" y="168373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</a:t>
            </a:r>
            <a:r>
              <a:rPr lang="en-US" b="1" dirty="0"/>
              <a:t>manage</a:t>
            </a:r>
            <a:r>
              <a:rPr lang="en-US" dirty="0"/>
              <a:t> your research data?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2150" y="2752308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have?</a:t>
            </a:r>
          </a:p>
          <a:p>
            <a:r>
              <a:rPr lang="en-US" dirty="0"/>
              <a:t>Do you do any data </a:t>
            </a:r>
            <a:r>
              <a:rPr lang="en-US" b="1" dirty="0"/>
              <a:t>backup</a:t>
            </a:r>
            <a:r>
              <a:rPr lang="en-US" dirty="0"/>
              <a:t>?</a:t>
            </a:r>
          </a:p>
          <a:p>
            <a:r>
              <a:rPr lang="en-US" dirty="0"/>
              <a:t>How </a:t>
            </a:r>
            <a:r>
              <a:rPr lang="en-US" b="1" dirty="0"/>
              <a:t>often</a:t>
            </a:r>
            <a:r>
              <a:rPr lang="en-US" dirty="0"/>
              <a:t>?</a:t>
            </a:r>
          </a:p>
          <a:p>
            <a:r>
              <a:rPr lang="en-US" dirty="0"/>
              <a:t>How do you </a:t>
            </a:r>
            <a:r>
              <a:rPr lang="en-US" b="1" dirty="0"/>
              <a:t>share</a:t>
            </a:r>
            <a:r>
              <a:rPr lang="en-US" dirty="0"/>
              <a:t> files/data with collaborators?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5" y="3520898"/>
            <a:ext cx="2224875" cy="19219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128E09-7785-EB4D-8D61-51A38DF9B45B}"/>
              </a:ext>
            </a:extLst>
          </p:cNvPr>
          <p:cNvSpPr txBox="1">
            <a:spLocks/>
          </p:cNvSpPr>
          <p:nvPr/>
        </p:nvSpPr>
        <p:spPr>
          <a:xfrm>
            <a:off x="532150" y="-719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Data sharing and Backup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10677-27D3-1943-B0BD-226987FD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58" y="6137031"/>
            <a:ext cx="1117600" cy="393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6F716C-B750-B14F-9F83-8B4C01033E5A}"/>
              </a:ext>
            </a:extLst>
          </p:cNvPr>
          <p:cNvSpPr/>
          <p:nvPr/>
        </p:nvSpPr>
        <p:spPr>
          <a:xfrm>
            <a:off x="101183" y="6530731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>
                <a:hlinkClick r:id="rId4"/>
              </a:rPr>
              <a:t>Creative Commons Attribution 4.0 International License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Policies</a:t>
            </a:r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38" y="4184727"/>
            <a:ext cx="3582649" cy="2567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4989" y="1522896"/>
            <a:ext cx="7219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Most research funders have also introduced policies on research data management.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 The general expectation is that publicly funded research data are a public good and should be made openly available with as few restrictions as possible.</a:t>
            </a:r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to share?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&amp; metadata</a:t>
            </a:r>
          </a:p>
          <a:p>
            <a:pPr lvl="1"/>
            <a:r>
              <a:rPr lang="en-US" dirty="0"/>
              <a:t>Raw</a:t>
            </a:r>
          </a:p>
          <a:p>
            <a:pPr lvl="1"/>
            <a:r>
              <a:rPr lang="en-US" dirty="0"/>
              <a:t>Processed</a:t>
            </a:r>
          </a:p>
          <a:p>
            <a:r>
              <a:rPr lang="en-US" dirty="0"/>
              <a:t>Code (</a:t>
            </a:r>
            <a:r>
              <a:rPr lang="en-US" sz="2000" dirty="0"/>
              <a:t>software and scripts</a:t>
            </a:r>
            <a:r>
              <a:rPr lang="en-US" dirty="0"/>
              <a:t>)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What about non-positive results?</a:t>
            </a:r>
          </a:p>
          <a:p>
            <a:pPr lvl="1"/>
            <a:r>
              <a:rPr lang="en-US" dirty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share?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information early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/>
              <a:t>E</a:t>
            </a:r>
            <a:r>
              <a:rPr lang="en-US" dirty="0"/>
              <a:t>lectronic </a:t>
            </a:r>
            <a:r>
              <a:rPr lang="en-US" b="1" dirty="0"/>
              <a:t>L</a:t>
            </a:r>
            <a:r>
              <a:rPr lang="en-US" dirty="0"/>
              <a:t>ab </a:t>
            </a:r>
            <a:r>
              <a:rPr lang="en-US" b="1" dirty="0"/>
              <a:t>N</a:t>
            </a:r>
            <a:r>
              <a:rPr lang="en-US" dirty="0"/>
              <a:t>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share your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/>
              <a:t>Zenodo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https://zenodo.org/</a:t>
            </a:r>
            <a:endParaRPr lang="en-US" sz="2000" dirty="0"/>
          </a:p>
          <a:p>
            <a:pPr lvl="1"/>
            <a:r>
              <a:rPr lang="en-US" sz="2000" dirty="0" err="1"/>
              <a:t>FigShare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https://figshare.com</a:t>
            </a:r>
            <a:r>
              <a:rPr lang="en-US" sz="2000" dirty="0"/>
              <a:t> </a:t>
            </a:r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code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https://github.com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https://gitlab.com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8"/>
              </a:rPr>
              <a:t>https://bitbucket.org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publication.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</a:t>
            </a:r>
            <a:br>
              <a:rPr lang="en-US" dirty="0"/>
            </a:br>
            <a:r>
              <a:rPr lang="en-US" dirty="0"/>
              <a:t>your publication Open Access?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https://www.openaccess.cam.ac.uk/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which license?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data with one of the Creative Commons 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code with one of the open source 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https://opensource.org/licenses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Creative work 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They allow 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Access Policy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0" y="24812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If you've paid an article processing charge (APC) for the Europe PMC deposit, your paper must be published with </a:t>
            </a:r>
            <a:r>
              <a:rPr lang="en-US" b="1" dirty="0"/>
              <a:t>a CC-BY license</a:t>
            </a:r>
            <a:r>
              <a:rPr lang="en-US" dirty="0"/>
              <a:t>, so that it may be freely copied and reused, providing that the original authors are properly credited. </a:t>
            </a:r>
            <a:r>
              <a:rPr lang="en-US" i="1" dirty="0"/>
              <a:t>Other licenses 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requirements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Always make a copy of your data</a:t>
            </a:r>
          </a:p>
          <a:p>
            <a:r>
              <a:rPr lang="en-US" sz="2800" dirty="0"/>
              <a:t>Backup your data at least twice at two different locations </a:t>
            </a:r>
          </a:p>
          <a:p>
            <a:r>
              <a:rPr lang="en-US" sz="2800" dirty="0"/>
              <a:t>Document your process using a ReadMe file</a:t>
            </a:r>
          </a:p>
          <a:p>
            <a:r>
              <a:rPr lang="en-US" sz="2800" dirty="0"/>
              <a:t>Ideally most 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/>
              <a:t>Share 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sz="2800" dirty="0"/>
              <a:t>Share your work under a Creative Commons</a:t>
            </a:r>
          </a:p>
          <a:p>
            <a:pPr marL="0" indent="0">
              <a:buNone/>
            </a:pPr>
            <a:r>
              <a:rPr lang="en-US" sz="2800" dirty="0"/>
              <a:t>or Open Source license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https://blogs.ch.cam.ac.uk/pmr/2011/08/01/why-you-need-a-data-management-plan/</a:t>
            </a:r>
            <a:r>
              <a:rPr lang="en-US" sz="16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tomorrow?</a:t>
            </a:r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x-none" dirty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7186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stated in the first talk:</a:t>
            </a:r>
            <a:br>
              <a:rPr lang="en-US" sz="3600" dirty="0"/>
            </a:br>
            <a:r>
              <a:rPr lang="en-US" sz="3600" b="1" u="sng" dirty="0"/>
              <a:t>Never work directly on the raw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Leave it intact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Always </a:t>
            </a:r>
            <a:r>
              <a:rPr lang="en-US" sz="3600" b="1" dirty="0"/>
              <a:t>make a copy</a:t>
            </a:r>
            <a:r>
              <a:rPr lang="en-US" sz="3600" dirty="0"/>
              <a:t>, and work on the copy</a:t>
            </a:r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3635424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Syncback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(Windows) https://www.2brightsparks.com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34275" y="1678648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manual </a:t>
            </a:r>
            <a:r>
              <a:rPr lang="is-IS" dirty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much would you be willing to lose?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Software allows you to set up </a:t>
            </a:r>
            <a:r>
              <a:rPr lang="en-US" sz="3200" b="1" i="1" dirty="0"/>
              <a:t>backup time </a:t>
            </a:r>
          </a:p>
          <a:p>
            <a:pPr algn="ctr"/>
            <a:r>
              <a:rPr lang="en-US" sz="3200" i="1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Beware of the cloud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cloud storage supplier reliable?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there hidden cost?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Have you lost control over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sharing is important?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Data should be shared to move our knowledge forward.</a:t>
            </a:r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</TotalTime>
  <Words>950</Words>
  <Application>Microsoft Macintosh PowerPoint</Application>
  <PresentationFormat>On-screen Show (4:3)</PresentationFormat>
  <Paragraphs>141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How do you manage your research data?</vt:lpstr>
      <vt:lpstr>To avoid data disasters ... What would you do if you’d lose your data tomorrow?</vt:lpstr>
      <vt:lpstr>What if?</vt:lpstr>
      <vt:lpstr>PowerPoint Presentation</vt:lpstr>
      <vt:lpstr>Data backup</vt:lpstr>
      <vt:lpstr>Data backup</vt:lpstr>
      <vt:lpstr>If manual … how often?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Under which license?</vt:lpstr>
      <vt:lpstr>Open Access Policy Example</vt:lpstr>
      <vt:lpstr>Conclusion</vt:lpstr>
    </vt:vector>
  </TitlesOfParts>
  <Company>CRUK Cambridge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Abigail Edwards</cp:lastModifiedBy>
  <cp:revision>253</cp:revision>
  <dcterms:created xsi:type="dcterms:W3CDTF">2018-02-23T07:46:05Z</dcterms:created>
  <dcterms:modified xsi:type="dcterms:W3CDTF">2023-05-01T23:08:24Z</dcterms:modified>
</cp:coreProperties>
</file>